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/Relationships>
</file>

<file path=ppt/media/fileecb185754b2.png>
</file>

<file path=ppt/media/fileecb22f9ee8.png>
</file>

<file path=ppt/media/fileecb2366b75f.jpeg>
</file>

<file path=ppt/media/fileecb24b9d9d.png>
</file>

<file path=ppt/media/fileecb27dc21ec.png>
</file>

<file path=ppt/media/fileecb28e6c445.png>
</file>

<file path=ppt/media/fileecb2c90d021.png>
</file>

<file path=ppt/media/fileecb2f0ec4e4.jpeg>
</file>

<file path=ppt/media/fileecb30c5b423.jpeg>
</file>

<file path=ppt/media/fileecb3258af98.jpeg>
</file>

<file path=ppt/media/fileecb3b57ed9.png>
</file>

<file path=ppt/media/fileecb3d1fc23e.jpeg>
</file>

<file path=ppt/media/fileecb465fa2fd.png>
</file>

<file path=ppt/media/fileecb4699277.png>
</file>

<file path=ppt/media/fileecb4c62de4.png>
</file>

<file path=ppt/media/fileecb4cf5177f.png>
</file>

<file path=ppt/media/fileecb4f4958bb.png>
</file>

<file path=ppt/media/fileecb54ee19b6.jpeg>
</file>

<file path=ppt/media/fileecb57503d62.png>
</file>

<file path=ppt/media/fileecb586085a7.jpeg>
</file>

<file path=ppt/media/fileecb5bda2749.png>
</file>

<file path=ppt/media/fileecb5c703dfa.png>
</file>

<file path=ppt/media/fileecb5d715b47.png>
</file>

<file path=ppt/media/fileecb61d8c128.png>
</file>

<file path=ppt/media/fileecb65372165.png>
</file>

<file path=ppt/media/fileecb671a1cd.png>
</file>

<file path=ppt/media/fileecb6ed9ba51.jpeg>
</file>

<file path=ppt/media/fileecb6eeed62e.jpeg>
</file>

<file path=ppt/media/fileecb700993cb.png>
</file>

<file path=ppt/media/fileecb72a06cde.png>
</file>

<file path=ppt/media/fileecbd797e9a.png>
</file>

<file path=ppt/media/fileecbe359d0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ecb5d715b47.png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3d1fc23e.jpeg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700993cb.png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ecb4c62de4.png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6eeed62e.jpeg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27dc21ec.png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22f9ee8.png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ecb4699277.pn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2f0ec4e4.jpeg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72a06cde.png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ecb24b9d9d.pn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3258af98.jpeg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65372165.png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5c703dfa.png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ecb4cf5177f.png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6ed9ba51.jpeg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185754b2.png"/></Relationships>
</file>

<file path=ppt/slides/_rels/slide3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ecbd797e9a.png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2366b75f.jpeg"/></Relationships>
</file>

<file path=ppt/slides/_rels/slide4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2c90d021.png"/></Relationships>
</file>

<file path=ppt/slides/_rels/slide4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ecb57503d62.png"/></Relationships>
</file>

<file path=ppt/slides/_rels/slide4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54ee19b6.jpeg"/></Relationships>
</file>

<file path=ppt/slides/_rels/slide4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ecb671a1cd.png"/></Relationships>
</file>

<file path=ppt/slides/_rels/slide5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5bda2749.png"/></Relationships>
</file>

<file path=ppt/slides/_rels/slide5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ecb4f4958bb.png"/></Relationships>
</file>

<file path=ppt/slides/_rels/slide5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586085a7.jpeg"/></Relationships>
</file>

<file path=ppt/slides/_rels/slide5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28e6c445.png"/></Relationships>
</file>

<file path=ppt/slides/_rels/slide5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ecb465fa2fd.png"/></Relationships>
</file>

<file path=ppt/slides/_rels/slide5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30c5b423.jpe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3b57ed9.png"/></Relationships>
</file>

<file path=ppt/slides/_rels/slide6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e359d09.jpeg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ecb61d8c1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St. Louis Central Corridor West Building Permits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Report: September 2020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September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$212,487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$15,000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$941 - $6,300,000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39 building permits in September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-25.00%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September 2019 (52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$212,487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September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172.16%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September 2019 ($78,075)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337 total building permits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-6.91%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(362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$395,525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75.88%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($224,882)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959955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$24,411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$195,290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$661,385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$7,275,237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$40,824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$816,472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1037650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$70,930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$2,553,465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$623,766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$44,287,412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$404,624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$47,340,959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Cental West End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September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$1,081,385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$135,000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$100 - $7,150,000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building permits in September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150.00%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September 2019 (4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$1,081,385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September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834.61%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September 2019 ($115,704)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48 total building permits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17.07%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(41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$690,699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1172.46%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($54,281)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959955"/>
                <a:gridCol w="602520"/>
                <a:gridCol w="1037650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$1,081,385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$10,813,852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1037650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$12,890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$25,780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$424,565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$14,859,771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3164255"/>
                <a:gridCol w="951906"/>
                <a:gridCol w="1184649"/>
                <a:gridCol w="2186287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TRAYMOOR 3 CONDOMINIUM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$118,284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5646 WATERMAN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REAL ESTATE INVESTOR WHOLESALE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$3,000,000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5612-5624 WATERMAN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WATERMAN-PERSHING CONDO PLAT 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$4,568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5548 WATERMAN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GREGORY, PETER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 KINGSBURY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HUDSON KILAMANJARO V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$7,150,000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5655 PERSHING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JEK SEP IRA FUND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$135,000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5420 DELMAR PLACE 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JEK SEP IRA FUND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$135,000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5422 DELMAR PLACE 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JEK SEP IRA FUND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$135,000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5424 DELMAR PLACE 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JEK SEP IRA FUND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$135,000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5426 DELMAR PLACE 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ANDERSON, FRED &amp; JILL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5679 WATERMAN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St. Louis Neighborhood Spatial Reference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September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$55,755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$6,500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$3,000 - $400,000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13 building permits in September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333.33%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September 2019 (3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$55,755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September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27.00%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September 2019 ($43,901)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100 total building permits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96.08%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(51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$655,661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2872.22%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($22,060)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843448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$420,000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$30,032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$300,315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959955"/>
                <a:gridCol w="602520"/>
                <a:gridCol w="1037650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$5,190,263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$57,092,898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$828,667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$2,486,000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$105,400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$5,375,419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923191"/>
                <a:gridCol w="1005931"/>
                <a:gridCol w="1184649"/>
                <a:gridCol w="1852248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WASHINGTON UNIVERSITY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$4,815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340 ROSEDALE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BIG BRICK BUILDINGS ML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6132 PERSHING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BIG BRICK BUILDINGS ML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6134-36 PERSHING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DUNN, JENNIFER &amp; SYTSE PIERSMA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5793 WATERMAN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HOLLMANN, PAUL D &amp; PASCALE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6164 WESTMINSTER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ENGEN, ABRAM VAN &amp; KRISTIN VAN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5893 NINA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GRITZ, LIGAYA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6168 MCPHERSON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HAMSTERLAND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6176-78 DELMAR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GORMAN, MARK 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6151 KINGSBURY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CHURCH BUILDING LLC JOE EDWARDS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6166 DELMAR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VAUGHAN, ALAN GRADY &amp; JUNE 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6163 WESTMINSTER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AUSTIN, BRIAN P &amp; JUSTINA 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5728 KINGSBURY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WASHINGTON UNIVERSITY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6018 DELMAR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September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$28,552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$4,000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$666 - $190,000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building permits in September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50.00%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September 2019 (6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$28,552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September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282.40%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September 2019 ($7,467)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59 total building permits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55.26%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(38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$400,613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203.90%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($131,825)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Summary: Average Building Permit Cost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843448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$1,332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$36,520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$255,640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959955"/>
                <a:gridCol w="602520"/>
                <a:gridCol w="1037650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$6,333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$25,332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$3,509,345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$10,528,035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$428,857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$12,007,990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931172"/>
                <a:gridCol w="1005931"/>
                <a:gridCol w="1184649"/>
                <a:gridCol w="1689219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WILSON, FRANK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5864 ENRIGHT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HASIC, MUHAMED &amp; HEBA A MOUSSA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5874 ENRIGHT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MORGAN, ROBERT &amp; KAREN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5880 ENRIGHT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STL ONE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1135 HODIAMONT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 END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$190,000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5856 CLEMENS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WILSON, FRANK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5709 ENRIGHT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HAWKERSELF, DARLENE &amp; KATHERINE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933 MARYVILLE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STEARNS, THERESA M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5571 BARTMER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GIBSON, KARLA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$3,974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5895 CATES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September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$6,400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$6,400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$6,400 - $6,400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building permits in September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September 2019 (0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$6,400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September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Infinite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September 2019 ($0)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6 total building permits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500.00%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(1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$18,242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128.03%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($8,000)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688059"/>
                <a:gridCol w="602520"/>
                <a:gridCol w="688059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765753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$19,091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$95,455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232467"/>
                <a:gridCol w="951906"/>
                <a:gridCol w="1184649"/>
                <a:gridCol w="1666436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WWREALESTATEINVEST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5300-5304 MAPLE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September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$21,868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$13,635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$200 - $60,000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37160" y="1116874"/>
          <a:ext cx="3657600" cy="2743200"/>
        </p:xfrm>
        <a:graphic>
          <a:graphicData uri="http://schemas.openxmlformats.org/drawingml/2006/table">
            <a:tbl>
              <a:tblPr/>
              <a:tblGrid>
                <a:gridCol w="1650679"/>
                <a:gridCol w="959955"/>
                <a:gridCol w="602520"/>
                <a:gridCol w="1037650"/>
              </a:tblGrid>
              <a:tr h="286967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Neighborhood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Academy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$21,868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$87,470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Central 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$212,487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$8,286,999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DeBaliviere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$1,081,385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$10,813,852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Forest Park Southeast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$55,545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$944,260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Fountain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$175,000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$175,000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Lewis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$44,875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$179,500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Skinker DeBaliviere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$55,755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$724,815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Vandeventer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$9,324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$18,649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Visitation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$6,400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$28,552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$256,972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4709160" y="1116874"/>
          <a:ext cx="3657600" cy="2743200"/>
        </p:xfrm>
        <a:graphic>
          <a:graphicData uri="http://schemas.openxmlformats.org/drawingml/2006/table">
            <a:tbl>
              <a:tblPr/>
              <a:tblGrid>
                <a:gridCol w="1650679"/>
                <a:gridCol w="843448"/>
                <a:gridCol w="602520"/>
                <a:gridCol w="1037650"/>
              </a:tblGrid>
              <a:tr h="286967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Neighborhood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Academy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$27,711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$692,770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Central 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$418,675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$94,201,836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DeBaliviere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$391,736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$14,885,951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Forest Park Southeast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$54,178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$4,009,205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Fountain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$83,071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$581,500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Lewis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$60,689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$788,960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Skinker DeBaliviere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$999,297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$64,954,317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Vandeventer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$44,478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$311,349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Visitation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$19,091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$95,455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$644,610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$22,561,357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building permits in September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-50.00%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September 2019 (8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$21,868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September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539.63%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September 2019 ($3,419)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35 total building permits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16.67%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(30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$44,792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-21.05%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($56,735)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765753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$21,868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$87,470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843448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$27,500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$28,535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$627,770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255796"/>
                <a:gridCol w="951906"/>
                <a:gridCol w="1184649"/>
                <a:gridCol w="1759206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WORTH THE WAIT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5039 RAYMOND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BATSELL, ERNEST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5159 KENSINGTON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WORTH THE WAIT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5039 RAYMOND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SYMS, MELBA DEE JOHNSON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$20,270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5217 ENRIGHT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September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$175,000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$175,000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$175,000 - $175,000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building permits in September 2020</a:t>
            </a:r>
          </a:p>
          <a:p>
            <a:pPr lvl="1"/>
            <a:r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September 2019 (1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$175,000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September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600.00%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September 2019 ($25,000)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total building permits in 2020</a:t>
            </a:r>
          </a:p>
          <a:p>
            <a:pPr lvl="1"/>
            <a:r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(8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$72,938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122.57%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($32,771)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843448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$175,000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$175,000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843448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$83,071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$581,500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403340"/>
                <a:gridCol w="951906"/>
                <a:gridCol w="1184649"/>
                <a:gridCol w="1549519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KINGSWAY DEVELOPMENT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$175,000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4845 FOUNTAIN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September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$55,545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$7,600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$1,000 - $543,188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September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$44,875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$8,000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$3,500 - $160,000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building permits in September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300.00%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September 2019 (1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$44,875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September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199.17%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September 2019 ($15,000)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 total building permits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100.00%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(7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$56,533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605.40%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($8,014)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843448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$56,500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$169,500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843448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$108,800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$435,200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$42,970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$343,760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783559"/>
                <a:gridCol w="967459"/>
                <a:gridCol w="1184649"/>
                <a:gridCol w="1735809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WALKER, LARRY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4541 ENRIGHT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JONES, ROSIE ANN &amp; DERRIN JONES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4563 NEWBERRY 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HICKS, TIFFANY ELAINE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$160,000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4704 NEWBERRY 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WILSON, HAROLD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1423-29 CORA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September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$9,324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$9,324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$5,649 - $13,000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building permits in September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September 2019 (5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$9,324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September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-77.75%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September 2019 ($41,900)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 total building permits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-63.33%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(30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$49,884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-57.95%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($118,618)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17 building permits in September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-5.56%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September 2019 (18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$55,545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September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-86.00%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September 2019 ($396,674)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96 total building permits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-29.41%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(136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$56,899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-73.77%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($216,952)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688059"/>
                <a:gridCol w="602520"/>
                <a:gridCol w="765753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$9,324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$18,649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843448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$51,808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$310,849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294745"/>
                <a:gridCol w="951906"/>
                <a:gridCol w="1184649"/>
                <a:gridCol w="1572985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BUSIEK, MIRCALA D &amp; ALAN 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$5,649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4357 ENRIGHT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LOS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$13,000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4223 W PAGE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Additional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Data retreived from https://www.stlouis-mo.gov/data/</a:t>
            </a:r>
          </a:p>
          <a:p>
            <a:r>
              <a:rPr/>
              <a:t>Building permits with a cost of $0 were dropped</a:t>
            </a:r>
          </a:p>
          <a:p>
            <a:r>
              <a:rPr/>
              <a:t>Building permits that were cancelled were dropped</a:t>
            </a:r>
          </a:p>
          <a:p>
            <a:r>
              <a:rPr/>
              <a:t>Infinite change indicates 0 permits in the current or previous time period/comparison month so there was a overall increase or decrease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765753"/>
                <a:gridCol w="602520"/>
                <a:gridCol w="843448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September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$7,150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$28,600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$2,520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$2,520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$82,458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$907,040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959955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$55,940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$839,100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$267,033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$801,100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$4,737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$33,160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$47,670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$2,335,845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Permit Cost Breakdown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2020-10-06T14:28:11Z</dcterms:modified>
  <cp:category/>
</cp:coreProperties>
</file>

<file path=docProps/thumbnail.jpeg>
</file>